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F814"/>
    <a:srgbClr val="79817C"/>
    <a:srgbClr val="90909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70" d="100"/>
          <a:sy n="70" d="100"/>
        </p:scale>
        <p:origin x="-1171"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F855BA-32B5-492B-BDBE-7E12C857255E}"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855BA-32B5-492B-BDBE-7E12C857255E}"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855BA-32B5-492B-BDBE-7E12C857255E}"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855BA-32B5-492B-BDBE-7E12C857255E}"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855BA-32B5-492B-BDBE-7E12C857255E}"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F855BA-32B5-492B-BDBE-7E12C857255E}"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F855BA-32B5-492B-BDBE-7E12C857255E}" type="datetimeFigureOut">
              <a:rPr lang="en-US" smtClean="0"/>
              <a:pPr/>
              <a:t>8/27/2013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F855BA-32B5-492B-BDBE-7E12C857255E}" type="datetimeFigureOut">
              <a:rPr lang="en-US" smtClean="0"/>
              <a:pPr/>
              <a:t>8/27/2013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855BA-32B5-492B-BDBE-7E12C857255E}" type="datetimeFigureOut">
              <a:rPr lang="en-US" smtClean="0"/>
              <a:pPr/>
              <a:t>8/27/2013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855BA-32B5-492B-BDBE-7E12C857255E}"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855BA-32B5-492B-BDBE-7E12C857255E}"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16F38-A1CC-4D54-84FE-BE0140FB963D}" type="slidenum">
              <a:rPr lang="en-US" smtClean="0"/>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17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855BA-32B5-492B-BDBE-7E12C857255E}" type="datetimeFigureOut">
              <a:rPr lang="en-US" smtClean="0"/>
              <a:pPr/>
              <a:t>8/27/2013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16F38-A1CC-4D54-84FE-BE0140FB96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rucifixion by tissot.jpg"/>
          <p:cNvPicPr>
            <a:picLocks noChangeAspect="1"/>
          </p:cNvPicPr>
          <p:nvPr/>
        </p:nvPicPr>
        <p:blipFill>
          <a:blip r:embed="rId2" cstate="print"/>
          <a:stretch>
            <a:fillRect/>
          </a:stretch>
        </p:blipFill>
        <p:spPr>
          <a:xfrm>
            <a:off x="0" y="-1"/>
            <a:ext cx="4953000" cy="6866253"/>
          </a:xfrm>
          <a:prstGeom prst="rect">
            <a:avLst/>
          </a:prstGeom>
        </p:spPr>
      </p:pic>
      <p:sp>
        <p:nvSpPr>
          <p:cNvPr id="3" name="TextBox 2"/>
          <p:cNvSpPr txBox="1"/>
          <p:nvPr/>
        </p:nvSpPr>
        <p:spPr>
          <a:xfrm>
            <a:off x="4953000" y="3995678"/>
            <a:ext cx="4191000" cy="2862322"/>
          </a:xfrm>
          <a:prstGeom prst="rect">
            <a:avLst/>
          </a:prstGeom>
          <a:solidFill>
            <a:srgbClr val="79817C"/>
          </a:solidFill>
        </p:spPr>
        <p:txBody>
          <a:bodyPr wrap="square" rtlCol="0">
            <a:spAutoFit/>
          </a:bodyPr>
          <a:lstStyle/>
          <a:p>
            <a:pPr algn="ctr"/>
            <a:r>
              <a:rPr lang="en-US" sz="3200" b="1" dirty="0" err="1" smtClean="0">
                <a:solidFill>
                  <a:schemeClr val="bg1"/>
                </a:solidFill>
              </a:rPr>
              <a:t>Consummatum</a:t>
            </a:r>
            <a:r>
              <a:rPr lang="en-US" sz="3200" b="1" dirty="0" smtClean="0">
                <a:solidFill>
                  <a:schemeClr val="bg1"/>
                </a:solidFill>
              </a:rPr>
              <a:t> </a:t>
            </a:r>
            <a:r>
              <a:rPr lang="en-US" sz="3200" b="1" dirty="0" err="1" smtClean="0">
                <a:solidFill>
                  <a:schemeClr val="bg1"/>
                </a:solidFill>
              </a:rPr>
              <a:t>Est</a:t>
            </a:r>
            <a:r>
              <a:rPr lang="en-US" sz="3200" b="1" dirty="0" smtClean="0">
                <a:solidFill>
                  <a:schemeClr val="bg1"/>
                </a:solidFill>
              </a:rPr>
              <a:t> </a:t>
            </a:r>
          </a:p>
          <a:p>
            <a:pPr algn="ctr"/>
            <a:r>
              <a:rPr lang="en-US" sz="3200" b="1" dirty="0" smtClean="0">
                <a:solidFill>
                  <a:schemeClr val="bg1"/>
                </a:solidFill>
              </a:rPr>
              <a:t>[“It Is Finished”] </a:t>
            </a:r>
          </a:p>
          <a:p>
            <a:pPr algn="ctr"/>
            <a:r>
              <a:rPr lang="en-US" sz="3200" b="1" dirty="0" smtClean="0">
                <a:solidFill>
                  <a:schemeClr val="bg1"/>
                </a:solidFill>
              </a:rPr>
              <a:t>James </a:t>
            </a:r>
            <a:r>
              <a:rPr lang="en-US" sz="3200" b="1" dirty="0" err="1" smtClean="0">
                <a:solidFill>
                  <a:schemeClr val="bg1"/>
                </a:solidFill>
              </a:rPr>
              <a:t>Tissot</a:t>
            </a:r>
            <a:r>
              <a:rPr lang="en-US" sz="3200" b="1" dirty="0" smtClean="0">
                <a:solidFill>
                  <a:schemeClr val="bg1"/>
                </a:solidFill>
              </a:rPr>
              <a:t> </a:t>
            </a:r>
          </a:p>
          <a:p>
            <a:pPr algn="ctr"/>
            <a:r>
              <a:rPr lang="en-US" sz="3200" b="1" smtClean="0">
                <a:solidFill>
                  <a:schemeClr val="bg1"/>
                </a:solidFill>
              </a:rPr>
              <a:t>1886-1894  </a:t>
            </a:r>
            <a:endParaRPr lang="en-US" sz="3200" b="1" dirty="0" smtClean="0">
              <a:solidFill>
                <a:schemeClr val="bg1"/>
              </a:solidFill>
            </a:endParaRPr>
          </a:p>
          <a:p>
            <a:pPr algn="ctr"/>
            <a:r>
              <a:rPr lang="en-US" sz="2600" b="1" dirty="0" smtClean="0">
                <a:solidFill>
                  <a:schemeClr val="bg1"/>
                </a:solidFill>
              </a:rPr>
              <a:t>Downloaded from www.brooklynmuseaum.org</a:t>
            </a:r>
            <a:endParaRPr lang="en-US" sz="2600" b="1" dirty="0">
              <a:solidFill>
                <a:schemeClr val="bg1"/>
              </a:solidFill>
            </a:endParaRPr>
          </a:p>
        </p:txBody>
      </p:sp>
      <p:sp>
        <p:nvSpPr>
          <p:cNvPr id="4" name="TextBox 3"/>
          <p:cNvSpPr txBox="1"/>
          <p:nvPr/>
        </p:nvSpPr>
        <p:spPr>
          <a:xfrm>
            <a:off x="4953000" y="0"/>
            <a:ext cx="4191000" cy="1600438"/>
          </a:xfrm>
          <a:prstGeom prst="rect">
            <a:avLst/>
          </a:prstGeom>
          <a:solidFill>
            <a:srgbClr val="79817C"/>
          </a:solidFill>
        </p:spPr>
        <p:txBody>
          <a:bodyPr wrap="square" rtlCol="0">
            <a:spAutoFit/>
          </a:bodyPr>
          <a:lstStyle/>
          <a:p>
            <a:pPr algn="ctr"/>
            <a:r>
              <a:rPr lang="en-US" sz="3600" b="1" dirty="0" smtClean="0">
                <a:solidFill>
                  <a:schemeClr val="bg1"/>
                </a:solidFill>
              </a:rPr>
              <a:t>1 Peter 4.12-19</a:t>
            </a:r>
          </a:p>
          <a:p>
            <a:pPr algn="ctr"/>
            <a:r>
              <a:rPr lang="en-US" sz="3600" b="1" dirty="0" smtClean="0">
                <a:solidFill>
                  <a:schemeClr val="bg1"/>
                </a:solidFill>
              </a:rPr>
              <a:t>Saved with Difficulty</a:t>
            </a:r>
          </a:p>
          <a:p>
            <a:pPr algn="ctr"/>
            <a:endParaRPr lang="en-US" sz="2600" dirty="0"/>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3170099"/>
          </a:xfrm>
          <a:prstGeom prst="rect">
            <a:avLst/>
          </a:prstGeom>
          <a:noFill/>
        </p:spPr>
        <p:txBody>
          <a:bodyPr wrap="square" rtlCol="0">
            <a:spAutoFit/>
          </a:bodyPr>
          <a:lstStyle/>
          <a:p>
            <a:r>
              <a:rPr lang="en-US" sz="3600" b="1" dirty="0" smtClean="0"/>
              <a:t>1 Peter 4.14 NET  </a:t>
            </a:r>
          </a:p>
          <a:p>
            <a:endParaRPr lang="en-US" sz="2000" b="1" dirty="0" smtClean="0"/>
          </a:p>
          <a:p>
            <a:r>
              <a:rPr lang="en-US" sz="3600" b="1" dirty="0" smtClean="0">
                <a:solidFill>
                  <a:schemeClr val="bg1"/>
                </a:solidFill>
              </a:rPr>
              <a:t>If you are insulted for the name of Christ, you are blessed, because the Spirit of glory, who is the Spirit of God, </a:t>
            </a:r>
            <a:r>
              <a:rPr lang="en-US" sz="3600" b="1" u="sng" dirty="0" smtClean="0">
                <a:solidFill>
                  <a:srgbClr val="FFFF00"/>
                </a:solidFill>
              </a:rPr>
              <a:t>rests</a:t>
            </a:r>
            <a:r>
              <a:rPr lang="en-US" sz="3600" b="1" dirty="0" smtClean="0"/>
              <a:t> </a:t>
            </a:r>
            <a:r>
              <a:rPr lang="en-US" sz="3600" b="1" dirty="0" smtClean="0">
                <a:solidFill>
                  <a:schemeClr val="bg1"/>
                </a:solidFill>
              </a:rPr>
              <a:t>on you.</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4647426"/>
          </a:xfrm>
          <a:prstGeom prst="rect">
            <a:avLst/>
          </a:prstGeom>
          <a:noFill/>
        </p:spPr>
        <p:txBody>
          <a:bodyPr wrap="square" rtlCol="0">
            <a:spAutoFit/>
          </a:bodyPr>
          <a:lstStyle/>
          <a:p>
            <a:r>
              <a:rPr lang="en-US" sz="3600" b="1" dirty="0" smtClean="0"/>
              <a:t>1 Peter 4.15-16 NET  </a:t>
            </a:r>
          </a:p>
          <a:p>
            <a:endParaRPr lang="en-US" sz="2000" b="1" dirty="0" smtClean="0"/>
          </a:p>
          <a:p>
            <a:r>
              <a:rPr lang="en-US" sz="3600" b="1" dirty="0" smtClean="0">
                <a:solidFill>
                  <a:schemeClr val="bg1"/>
                </a:solidFill>
              </a:rPr>
              <a:t>But let none of you suffer as a murderer or thief or criminal or as a troublemaker. </a:t>
            </a:r>
          </a:p>
          <a:p>
            <a:endParaRPr lang="en-US" sz="3600" b="1" baseline="30000" dirty="0" smtClean="0">
              <a:solidFill>
                <a:schemeClr val="bg1"/>
              </a:solidFill>
            </a:endParaRPr>
          </a:p>
          <a:p>
            <a:r>
              <a:rPr lang="en-US" sz="3600" b="1" baseline="30000" dirty="0" smtClean="0">
                <a:solidFill>
                  <a:srgbClr val="FFFF00"/>
                </a:solidFill>
              </a:rPr>
              <a:t>16</a:t>
            </a:r>
            <a:r>
              <a:rPr lang="en-US" sz="3600" b="1" dirty="0" smtClean="0">
                <a:solidFill>
                  <a:srgbClr val="FFFF00"/>
                </a:solidFill>
              </a:rPr>
              <a:t>But if you suffer as a Christian, do not be ashamed, but glorify God that you bear such a name</a:t>
            </a:r>
            <a:r>
              <a:rPr lang="en-US" sz="3600" b="1" dirty="0" smtClean="0">
                <a:solidFill>
                  <a:schemeClr val="bg1"/>
                </a:solidFill>
              </a:rPr>
              <a:t>.</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894195"/>
          </a:xfrm>
          <a:prstGeom prst="rect">
            <a:avLst/>
          </a:prstGeom>
          <a:noFill/>
        </p:spPr>
        <p:txBody>
          <a:bodyPr wrap="square" rtlCol="0">
            <a:spAutoFit/>
          </a:bodyPr>
          <a:lstStyle/>
          <a:p>
            <a:r>
              <a:rPr lang="en-US" sz="3400" b="1" dirty="0" smtClean="0"/>
              <a:t>1 Peter 4.17-19 NET: </a:t>
            </a:r>
          </a:p>
          <a:p>
            <a:endParaRPr lang="en-US" sz="2000" b="1" dirty="0" smtClean="0">
              <a:solidFill>
                <a:schemeClr val="bg1"/>
              </a:solidFill>
            </a:endParaRPr>
          </a:p>
          <a:p>
            <a:r>
              <a:rPr lang="en-US" sz="3400" b="1" dirty="0" smtClean="0">
                <a:solidFill>
                  <a:srgbClr val="FFFF00"/>
                </a:solidFill>
              </a:rPr>
              <a:t>For it is time for </a:t>
            </a:r>
            <a:r>
              <a:rPr lang="en-US" sz="3400" b="1" u="sng" dirty="0" smtClean="0">
                <a:solidFill>
                  <a:srgbClr val="FFFF00"/>
                </a:solidFill>
              </a:rPr>
              <a:t>judgment</a:t>
            </a:r>
            <a:r>
              <a:rPr lang="en-US" sz="3400" b="1" dirty="0" smtClean="0">
                <a:solidFill>
                  <a:srgbClr val="FFFF00"/>
                </a:solidFill>
              </a:rPr>
              <a:t> to begin, starting with the house of God.</a:t>
            </a:r>
            <a:r>
              <a:rPr lang="en-US" sz="3400" b="1" dirty="0" smtClean="0">
                <a:solidFill>
                  <a:schemeClr val="bg1"/>
                </a:solidFill>
              </a:rPr>
              <a:t> And if it starts with us, what will be the fate of those who are disobedient to the gospel of God? </a:t>
            </a:r>
            <a:r>
              <a:rPr lang="en-US" sz="3400" b="1" baseline="30000" dirty="0" smtClean="0">
                <a:solidFill>
                  <a:schemeClr val="bg1"/>
                </a:solidFill>
              </a:rPr>
              <a:t>18</a:t>
            </a:r>
            <a:r>
              <a:rPr lang="en-US" sz="3400" b="1" dirty="0" smtClean="0">
                <a:solidFill>
                  <a:schemeClr val="bg1"/>
                </a:solidFill>
              </a:rPr>
              <a:t>And if the righteous are barely saved, what will become of the ungodly and sinners?  </a:t>
            </a:r>
            <a:r>
              <a:rPr lang="en-US" sz="3400" b="1" baseline="30000" dirty="0" smtClean="0">
                <a:solidFill>
                  <a:schemeClr val="bg1"/>
                </a:solidFill>
              </a:rPr>
              <a:t>19</a:t>
            </a:r>
            <a:r>
              <a:rPr lang="en-US" sz="3400" b="1" dirty="0" smtClean="0">
                <a:solidFill>
                  <a:schemeClr val="bg1"/>
                </a:solidFill>
              </a:rPr>
              <a:t>So then let those who suffer according to the will of God entrust their souls to a faithful Creator as they do good.</a:t>
            </a:r>
            <a:endParaRPr lang="en-US" sz="34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894195"/>
          </a:xfrm>
          <a:prstGeom prst="rect">
            <a:avLst/>
          </a:prstGeom>
          <a:noFill/>
        </p:spPr>
        <p:txBody>
          <a:bodyPr wrap="square" rtlCol="0">
            <a:spAutoFit/>
          </a:bodyPr>
          <a:lstStyle/>
          <a:p>
            <a:r>
              <a:rPr lang="en-US" sz="3400" b="1" dirty="0" smtClean="0"/>
              <a:t>1 Peter 4.17-19 NET: </a:t>
            </a:r>
          </a:p>
          <a:p>
            <a:endParaRPr lang="en-US" sz="2000" b="1" dirty="0" smtClean="0">
              <a:solidFill>
                <a:schemeClr val="bg1"/>
              </a:solidFill>
            </a:endParaRPr>
          </a:p>
          <a:p>
            <a:r>
              <a:rPr lang="en-US" sz="3400" b="1" dirty="0" smtClean="0">
                <a:solidFill>
                  <a:schemeClr val="bg1"/>
                </a:solidFill>
              </a:rPr>
              <a:t>For it is time for judgment to begin, starting with the house of God. And if it starts with us, what will be the fate of those who are disobedient to the gospel of God? </a:t>
            </a:r>
            <a:r>
              <a:rPr lang="en-US" sz="3400" b="1" baseline="30000" dirty="0" smtClean="0">
                <a:solidFill>
                  <a:srgbClr val="FFFF00"/>
                </a:solidFill>
              </a:rPr>
              <a:t>18</a:t>
            </a:r>
            <a:r>
              <a:rPr lang="en-US" sz="3400" b="1" dirty="0" smtClean="0">
                <a:solidFill>
                  <a:srgbClr val="FFFF00"/>
                </a:solidFill>
              </a:rPr>
              <a:t>And if the righteous are barely saved</a:t>
            </a:r>
            <a:r>
              <a:rPr lang="en-US" sz="3400" b="1" dirty="0" smtClean="0">
                <a:solidFill>
                  <a:schemeClr val="bg1"/>
                </a:solidFill>
              </a:rPr>
              <a:t>, what will become of the ungodly and sinners?  </a:t>
            </a:r>
            <a:r>
              <a:rPr lang="en-US" sz="3400" b="1" baseline="30000" dirty="0" smtClean="0">
                <a:solidFill>
                  <a:schemeClr val="bg1"/>
                </a:solidFill>
              </a:rPr>
              <a:t>19</a:t>
            </a:r>
            <a:r>
              <a:rPr lang="en-US" sz="3400" b="1" dirty="0" smtClean="0">
                <a:solidFill>
                  <a:schemeClr val="bg1"/>
                </a:solidFill>
              </a:rPr>
              <a:t>So then let those who suffer according to the will of God entrust their souls to a faithful Creator as they do good.</a:t>
            </a:r>
            <a:endParaRPr lang="en-US" sz="34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894195"/>
          </a:xfrm>
          <a:prstGeom prst="rect">
            <a:avLst/>
          </a:prstGeom>
          <a:noFill/>
        </p:spPr>
        <p:txBody>
          <a:bodyPr wrap="square" rtlCol="0">
            <a:spAutoFit/>
          </a:bodyPr>
          <a:lstStyle/>
          <a:p>
            <a:r>
              <a:rPr lang="en-US" sz="3400" b="1" dirty="0" smtClean="0"/>
              <a:t>1 Peter 4.17-19 NET: </a:t>
            </a:r>
          </a:p>
          <a:p>
            <a:endParaRPr lang="en-US" sz="2000" b="1" dirty="0" smtClean="0">
              <a:solidFill>
                <a:schemeClr val="bg1"/>
              </a:solidFill>
            </a:endParaRPr>
          </a:p>
          <a:p>
            <a:r>
              <a:rPr lang="en-US" sz="3400" b="1" dirty="0" smtClean="0">
                <a:solidFill>
                  <a:schemeClr val="bg1"/>
                </a:solidFill>
              </a:rPr>
              <a:t>For it is time for judgment to begin, starting with the house of God. And if it starts with us, </a:t>
            </a:r>
            <a:r>
              <a:rPr lang="en-US" sz="3400" b="1" dirty="0" smtClean="0">
                <a:solidFill>
                  <a:srgbClr val="FFFF00"/>
                </a:solidFill>
              </a:rPr>
              <a:t>what will be the fate of those who are disobedient to the gospel of God? </a:t>
            </a:r>
            <a:r>
              <a:rPr lang="en-US" sz="3400" b="1" baseline="30000" dirty="0" smtClean="0">
                <a:solidFill>
                  <a:schemeClr val="bg1"/>
                </a:solidFill>
              </a:rPr>
              <a:t>18</a:t>
            </a:r>
            <a:r>
              <a:rPr lang="en-US" sz="3400" b="1" dirty="0" smtClean="0">
                <a:solidFill>
                  <a:schemeClr val="bg1"/>
                </a:solidFill>
              </a:rPr>
              <a:t>And if the righteous are barely saved, </a:t>
            </a:r>
            <a:r>
              <a:rPr lang="en-US" sz="3400" b="1" dirty="0" smtClean="0">
                <a:solidFill>
                  <a:srgbClr val="FFFF00"/>
                </a:solidFill>
              </a:rPr>
              <a:t>what will become of the ungodly and sinners?  </a:t>
            </a:r>
            <a:r>
              <a:rPr lang="en-US" sz="3400" b="1" baseline="30000" dirty="0" smtClean="0">
                <a:solidFill>
                  <a:schemeClr val="bg1"/>
                </a:solidFill>
              </a:rPr>
              <a:t>19</a:t>
            </a:r>
            <a:r>
              <a:rPr lang="en-US" sz="3400" b="1" dirty="0" smtClean="0">
                <a:solidFill>
                  <a:schemeClr val="bg1"/>
                </a:solidFill>
              </a:rPr>
              <a:t>So then let those who suffer according to the will of God entrust their souls to a faithful Creator as they do good.</a:t>
            </a:r>
            <a:endParaRPr lang="en-US" sz="34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894195"/>
          </a:xfrm>
          <a:prstGeom prst="rect">
            <a:avLst/>
          </a:prstGeom>
          <a:noFill/>
        </p:spPr>
        <p:txBody>
          <a:bodyPr wrap="square" rtlCol="0">
            <a:spAutoFit/>
          </a:bodyPr>
          <a:lstStyle/>
          <a:p>
            <a:r>
              <a:rPr lang="en-US" sz="3400" b="1" dirty="0" smtClean="0"/>
              <a:t>1 Peter 4.17-19 NET: </a:t>
            </a:r>
          </a:p>
          <a:p>
            <a:endParaRPr lang="en-US" sz="2000" b="1" dirty="0" smtClean="0">
              <a:solidFill>
                <a:schemeClr val="bg1"/>
              </a:solidFill>
            </a:endParaRPr>
          </a:p>
          <a:p>
            <a:r>
              <a:rPr lang="en-US" sz="3400" b="1" dirty="0" smtClean="0">
                <a:solidFill>
                  <a:schemeClr val="bg1"/>
                </a:solidFill>
              </a:rPr>
              <a:t>For it is time for judgment to begin, starting with the house of God. And if it starts with us, what will be the fate of those who are disobedient to the gospel of God? </a:t>
            </a:r>
            <a:r>
              <a:rPr lang="en-US" sz="3400" b="1" baseline="30000" dirty="0" smtClean="0">
                <a:solidFill>
                  <a:schemeClr val="bg1"/>
                </a:solidFill>
              </a:rPr>
              <a:t>18</a:t>
            </a:r>
            <a:r>
              <a:rPr lang="en-US" sz="3400" b="1" dirty="0" smtClean="0">
                <a:solidFill>
                  <a:schemeClr val="bg1"/>
                </a:solidFill>
              </a:rPr>
              <a:t>And if the righteous are barely saved, what will become of the ungodly and sinners?  </a:t>
            </a:r>
            <a:r>
              <a:rPr lang="en-US" sz="3400" b="1" baseline="30000" dirty="0" smtClean="0">
                <a:solidFill>
                  <a:srgbClr val="FFFF00"/>
                </a:solidFill>
              </a:rPr>
              <a:t>19</a:t>
            </a:r>
            <a:r>
              <a:rPr lang="en-US" sz="3400" b="1" dirty="0" smtClean="0">
                <a:solidFill>
                  <a:srgbClr val="FFFF00"/>
                </a:solidFill>
              </a:rPr>
              <a:t>So then let those who suffer according to the will of God entrust their souls to a faithful Creator as they do good</a:t>
            </a:r>
            <a:r>
              <a:rPr lang="en-US" sz="3400" b="1" dirty="0" smtClean="0">
                <a:solidFill>
                  <a:schemeClr val="bg1"/>
                </a:solidFill>
              </a:rPr>
              <a:t>.</a:t>
            </a:r>
            <a:endParaRPr lang="en-US" sz="34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rucifixion by tissot.jpg"/>
          <p:cNvPicPr>
            <a:picLocks noChangeAspect="1"/>
          </p:cNvPicPr>
          <p:nvPr/>
        </p:nvPicPr>
        <p:blipFill>
          <a:blip r:embed="rId2" cstate="print"/>
          <a:stretch>
            <a:fillRect/>
          </a:stretch>
        </p:blipFill>
        <p:spPr>
          <a:xfrm>
            <a:off x="0" y="-1"/>
            <a:ext cx="4953000" cy="6866253"/>
          </a:xfrm>
          <a:prstGeom prst="rect">
            <a:avLst/>
          </a:prstGeom>
        </p:spPr>
      </p:pic>
      <p:sp>
        <p:nvSpPr>
          <p:cNvPr id="3" name="TextBox 2"/>
          <p:cNvSpPr txBox="1"/>
          <p:nvPr/>
        </p:nvSpPr>
        <p:spPr>
          <a:xfrm>
            <a:off x="4953000" y="3995678"/>
            <a:ext cx="4191000" cy="2862322"/>
          </a:xfrm>
          <a:prstGeom prst="rect">
            <a:avLst/>
          </a:prstGeom>
          <a:solidFill>
            <a:srgbClr val="79817C"/>
          </a:solidFill>
        </p:spPr>
        <p:txBody>
          <a:bodyPr wrap="square" rtlCol="0">
            <a:spAutoFit/>
          </a:bodyPr>
          <a:lstStyle/>
          <a:p>
            <a:pPr algn="ctr"/>
            <a:r>
              <a:rPr lang="en-US" sz="3200" b="1" dirty="0" err="1" smtClean="0">
                <a:solidFill>
                  <a:schemeClr val="bg1"/>
                </a:solidFill>
              </a:rPr>
              <a:t>Consummatum</a:t>
            </a:r>
            <a:r>
              <a:rPr lang="en-US" sz="3200" b="1" dirty="0" smtClean="0">
                <a:solidFill>
                  <a:schemeClr val="bg1"/>
                </a:solidFill>
              </a:rPr>
              <a:t> </a:t>
            </a:r>
            <a:r>
              <a:rPr lang="en-US" sz="3200" b="1" dirty="0" err="1" smtClean="0">
                <a:solidFill>
                  <a:schemeClr val="bg1"/>
                </a:solidFill>
              </a:rPr>
              <a:t>Est</a:t>
            </a:r>
            <a:r>
              <a:rPr lang="en-US" sz="3200" b="1" dirty="0" smtClean="0">
                <a:solidFill>
                  <a:schemeClr val="bg1"/>
                </a:solidFill>
              </a:rPr>
              <a:t> </a:t>
            </a:r>
          </a:p>
          <a:p>
            <a:pPr algn="ctr"/>
            <a:r>
              <a:rPr lang="en-US" sz="3200" b="1" dirty="0" smtClean="0">
                <a:solidFill>
                  <a:schemeClr val="bg1"/>
                </a:solidFill>
              </a:rPr>
              <a:t>[“It Is Finished”] </a:t>
            </a:r>
          </a:p>
          <a:p>
            <a:pPr algn="ctr"/>
            <a:r>
              <a:rPr lang="en-US" sz="3200" b="1" dirty="0" smtClean="0">
                <a:solidFill>
                  <a:schemeClr val="bg1"/>
                </a:solidFill>
              </a:rPr>
              <a:t>James </a:t>
            </a:r>
            <a:r>
              <a:rPr lang="en-US" sz="3200" b="1" dirty="0" err="1" smtClean="0">
                <a:solidFill>
                  <a:schemeClr val="bg1"/>
                </a:solidFill>
              </a:rPr>
              <a:t>Tissot</a:t>
            </a:r>
            <a:r>
              <a:rPr lang="en-US" sz="3200" b="1" dirty="0" smtClean="0">
                <a:solidFill>
                  <a:schemeClr val="bg1"/>
                </a:solidFill>
              </a:rPr>
              <a:t> </a:t>
            </a:r>
          </a:p>
          <a:p>
            <a:pPr algn="ctr"/>
            <a:r>
              <a:rPr lang="en-US" sz="3200" b="1" dirty="0" smtClean="0">
                <a:solidFill>
                  <a:schemeClr val="bg1"/>
                </a:solidFill>
              </a:rPr>
              <a:t>1886-1894  </a:t>
            </a:r>
          </a:p>
          <a:p>
            <a:pPr algn="ctr"/>
            <a:r>
              <a:rPr lang="en-US" sz="2600" b="1" dirty="0" smtClean="0">
                <a:solidFill>
                  <a:schemeClr val="bg1"/>
                </a:solidFill>
              </a:rPr>
              <a:t>Downloaded from www.brooklynmuseaum.org</a:t>
            </a:r>
            <a:endParaRPr lang="en-US" sz="2600" b="1" dirty="0">
              <a:solidFill>
                <a:schemeClr val="bg1"/>
              </a:solidFill>
            </a:endParaRPr>
          </a:p>
        </p:txBody>
      </p:sp>
      <p:sp>
        <p:nvSpPr>
          <p:cNvPr id="4" name="TextBox 3"/>
          <p:cNvSpPr txBox="1"/>
          <p:nvPr/>
        </p:nvSpPr>
        <p:spPr>
          <a:xfrm>
            <a:off x="4953000" y="0"/>
            <a:ext cx="4191000" cy="1600438"/>
          </a:xfrm>
          <a:prstGeom prst="rect">
            <a:avLst/>
          </a:prstGeom>
          <a:solidFill>
            <a:srgbClr val="79817C"/>
          </a:solidFill>
        </p:spPr>
        <p:txBody>
          <a:bodyPr wrap="square" rtlCol="0">
            <a:spAutoFit/>
          </a:bodyPr>
          <a:lstStyle/>
          <a:p>
            <a:pPr algn="ctr"/>
            <a:r>
              <a:rPr lang="en-US" sz="3600" b="1" dirty="0" smtClean="0">
                <a:solidFill>
                  <a:schemeClr val="bg1"/>
                </a:solidFill>
              </a:rPr>
              <a:t>1 Peter 4.12-19</a:t>
            </a:r>
          </a:p>
          <a:p>
            <a:pPr algn="ctr"/>
            <a:r>
              <a:rPr lang="en-US" sz="3600" b="1" dirty="0" smtClean="0">
                <a:solidFill>
                  <a:schemeClr val="bg1"/>
                </a:solidFill>
              </a:rPr>
              <a:t>Saved with Difficulty</a:t>
            </a:r>
          </a:p>
          <a:p>
            <a:pPr algn="ctr"/>
            <a:endParaRPr lang="en-US" sz="2600" dirty="0"/>
          </a:p>
        </p:txBody>
      </p:sp>
    </p:spTree>
  </p:cSld>
  <p:clrMapOvr>
    <a:masterClrMapping/>
  </p:clrMapOvr>
  <p:transition spd="med">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rucifixion by tissot.jpg"/>
          <p:cNvPicPr>
            <a:picLocks noChangeAspect="1"/>
          </p:cNvPicPr>
          <p:nvPr/>
        </p:nvPicPr>
        <p:blipFill>
          <a:blip r:embed="rId2" cstate="print"/>
          <a:stretch>
            <a:fillRect/>
          </a:stretch>
        </p:blipFill>
        <p:spPr>
          <a:xfrm>
            <a:off x="2133600" y="0"/>
            <a:ext cx="4953000" cy="6866253"/>
          </a:xfrm>
          <a:prstGeom prst="rect">
            <a:avLst/>
          </a:prstGeom>
        </p:spPr>
      </p:pic>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6001643"/>
          </a:xfrm>
          <a:prstGeom prst="rect">
            <a:avLst/>
          </a:prstGeom>
          <a:noFill/>
        </p:spPr>
        <p:txBody>
          <a:bodyPr wrap="square" rtlCol="0">
            <a:spAutoFit/>
          </a:bodyPr>
          <a:lstStyle/>
          <a:p>
            <a:pPr indent="-228600"/>
            <a:r>
              <a:rPr lang="en-US" sz="3600" b="1" dirty="0" smtClean="0">
                <a:solidFill>
                  <a:srgbClr val="FFFF00"/>
                </a:solidFill>
              </a:rPr>
              <a:t>We will suffer... </a:t>
            </a:r>
          </a:p>
          <a:p>
            <a:pPr marL="2743200" indent="-228600">
              <a:spcBef>
                <a:spcPts val="2400"/>
              </a:spcBef>
              <a:buFont typeface="Calibri" pitchFamily="34" charset="0"/>
              <a:buChar char="†"/>
            </a:pPr>
            <a:r>
              <a:rPr lang="en-US" sz="3600" b="1" dirty="0" smtClean="0">
                <a:solidFill>
                  <a:schemeClr val="bg1"/>
                </a:solidFill>
              </a:rPr>
              <a:t>We will suffer [1.6; 4.12].  </a:t>
            </a:r>
          </a:p>
          <a:p>
            <a:pPr marL="2743200" indent="-228600">
              <a:spcBef>
                <a:spcPts val="2400"/>
              </a:spcBef>
              <a:buFont typeface="Calibri" pitchFamily="34" charset="0"/>
              <a:buChar char="†"/>
            </a:pPr>
            <a:r>
              <a:rPr lang="en-US" sz="3600" b="1" dirty="0" smtClean="0">
                <a:solidFill>
                  <a:schemeClr val="bg1"/>
                </a:solidFill>
              </a:rPr>
              <a:t>Enduring suffering proves the genuineness of our faith [1.6-7].</a:t>
            </a:r>
          </a:p>
          <a:p>
            <a:pPr marL="2743200" indent="-228600">
              <a:spcBef>
                <a:spcPts val="2400"/>
              </a:spcBef>
              <a:buFont typeface="Calibri" pitchFamily="34" charset="0"/>
              <a:buChar char="†"/>
            </a:pPr>
            <a:r>
              <a:rPr lang="en-US" sz="3600" b="1" dirty="0" smtClean="0">
                <a:solidFill>
                  <a:schemeClr val="bg1"/>
                </a:solidFill>
              </a:rPr>
              <a:t>We are called to endure suffering for doing good, without retaliating, to follow Christ’s example [2.21-23; 3.9-11, 17].</a:t>
            </a:r>
            <a:endParaRPr lang="en-US" sz="3600" b="1" dirty="0">
              <a:solidFill>
                <a:schemeClr val="bg1"/>
              </a:solidFill>
            </a:endParaRPr>
          </a:p>
        </p:txBody>
      </p:sp>
      <p:pic>
        <p:nvPicPr>
          <p:cNvPr id="5" name="Picture 4"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7109639"/>
          </a:xfrm>
          <a:prstGeom prst="rect">
            <a:avLst/>
          </a:prstGeom>
          <a:noFill/>
        </p:spPr>
        <p:txBody>
          <a:bodyPr wrap="square" rtlCol="0">
            <a:spAutoFit/>
          </a:bodyPr>
          <a:lstStyle/>
          <a:p>
            <a:pPr indent="-228600"/>
            <a:r>
              <a:rPr lang="en-US" sz="3600" b="1" dirty="0" smtClean="0">
                <a:solidFill>
                  <a:srgbClr val="FFFF00"/>
                </a:solidFill>
              </a:rPr>
              <a:t>We have right standing with God!</a:t>
            </a:r>
          </a:p>
          <a:p>
            <a:pPr marL="2743200" indent="-228600">
              <a:spcBef>
                <a:spcPts val="1800"/>
              </a:spcBef>
              <a:buFont typeface="Calibri" pitchFamily="34" charset="0"/>
              <a:buChar char="†"/>
            </a:pPr>
            <a:r>
              <a:rPr lang="en-US" sz="3600" b="1" dirty="0" smtClean="0">
                <a:solidFill>
                  <a:schemeClr val="bg1"/>
                </a:solidFill>
              </a:rPr>
              <a:t>Suffering is not a sign of God’s abandonment [1.2; 2.19].</a:t>
            </a:r>
          </a:p>
          <a:p>
            <a:pPr marL="2743200" indent="-228600">
              <a:spcBef>
                <a:spcPts val="1800"/>
              </a:spcBef>
              <a:buFont typeface="Calibri" pitchFamily="34" charset="0"/>
              <a:buChar char="†"/>
            </a:pPr>
            <a:r>
              <a:rPr lang="en-US" sz="3600" b="1" dirty="0" smtClean="0">
                <a:solidFill>
                  <a:schemeClr val="bg1"/>
                </a:solidFill>
              </a:rPr>
              <a:t>Suffering cannot hurt our standing with God [3.14].</a:t>
            </a:r>
          </a:p>
          <a:p>
            <a:pPr marL="2743200" indent="-228600">
              <a:spcBef>
                <a:spcPts val="1800"/>
              </a:spcBef>
              <a:buFont typeface="Calibri" pitchFamily="34" charset="0"/>
              <a:buChar char="†"/>
            </a:pPr>
            <a:r>
              <a:rPr lang="en-US" sz="3600" b="1" dirty="0" smtClean="0">
                <a:solidFill>
                  <a:schemeClr val="bg1"/>
                </a:solidFill>
              </a:rPr>
              <a:t>God chose us, Christ died for us, the Spirit set us apart for obedience and salvation.  We have a new birth and the promise of an inheritance in Heaven [1.2-5, 23; 2.19].</a:t>
            </a:r>
            <a:endParaRPr lang="en-US" sz="3600" b="1" dirty="0">
              <a:solidFill>
                <a:schemeClr val="bg1"/>
              </a:solidFill>
            </a:endParaRPr>
          </a:p>
        </p:txBody>
      </p:sp>
      <p:pic>
        <p:nvPicPr>
          <p:cNvPr id="8" name="Picture 7"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6801862"/>
          </a:xfrm>
          <a:prstGeom prst="rect">
            <a:avLst/>
          </a:prstGeom>
          <a:noFill/>
        </p:spPr>
        <p:txBody>
          <a:bodyPr wrap="square" rtlCol="0">
            <a:spAutoFit/>
          </a:bodyPr>
          <a:lstStyle/>
          <a:p>
            <a:pPr marL="228600" indent="-228600"/>
            <a:r>
              <a:rPr lang="en-US" sz="3600" b="1" dirty="0" smtClean="0">
                <a:solidFill>
                  <a:srgbClr val="FFFF00"/>
                </a:solidFill>
              </a:rPr>
              <a:t>Christ is Supreme!!!</a:t>
            </a:r>
          </a:p>
          <a:p>
            <a:pPr marL="2743200" indent="-228600">
              <a:spcBef>
                <a:spcPts val="1200"/>
              </a:spcBef>
              <a:buFont typeface="Calibri" pitchFamily="34" charset="0"/>
              <a:buChar char="†"/>
            </a:pPr>
            <a:r>
              <a:rPr lang="en-US" sz="3600" b="1" dirty="0" smtClean="0">
                <a:solidFill>
                  <a:schemeClr val="bg1"/>
                </a:solidFill>
              </a:rPr>
              <a:t>Christ is the Son of God born as the human Jesus [1.19-20].</a:t>
            </a:r>
          </a:p>
          <a:p>
            <a:pPr marL="2743200" indent="-228600">
              <a:spcBef>
                <a:spcPts val="1200"/>
              </a:spcBef>
              <a:buFont typeface="Calibri" pitchFamily="34" charset="0"/>
              <a:buChar char="†"/>
            </a:pPr>
            <a:r>
              <a:rPr lang="en-US" sz="3600" b="1" dirty="0" smtClean="0">
                <a:solidFill>
                  <a:schemeClr val="bg1"/>
                </a:solidFill>
              </a:rPr>
              <a:t>Christ died so we could be healed and righteous [2.24-25].</a:t>
            </a:r>
          </a:p>
          <a:p>
            <a:pPr marL="2743200" indent="-228600">
              <a:spcBef>
                <a:spcPts val="1200"/>
              </a:spcBef>
              <a:buFont typeface="Calibri" pitchFamily="34" charset="0"/>
              <a:buChar char="†"/>
            </a:pPr>
            <a:r>
              <a:rPr lang="en-US" sz="3600" b="1" dirty="0" smtClean="0">
                <a:solidFill>
                  <a:schemeClr val="bg1"/>
                </a:solidFill>
              </a:rPr>
              <a:t>Christ was resurrected and glorified by God, and is at God’s right hand with all in submission under him [1.19-21; 3.22].</a:t>
            </a:r>
          </a:p>
          <a:p>
            <a:pPr marL="2743200" indent="-228600">
              <a:spcBef>
                <a:spcPts val="1200"/>
              </a:spcBef>
              <a:buFont typeface="Calibri" pitchFamily="34" charset="0"/>
              <a:buChar char="†"/>
            </a:pPr>
            <a:r>
              <a:rPr lang="en-US" sz="3600" b="1" dirty="0" smtClean="0">
                <a:solidFill>
                  <a:schemeClr val="bg1"/>
                </a:solidFill>
              </a:rPr>
              <a:t>Christ is the cornerstone of all God is doing [2.4-6].</a:t>
            </a:r>
            <a:endParaRPr lang="en-US" sz="3600" b="1" dirty="0">
              <a:solidFill>
                <a:schemeClr val="bg1"/>
              </a:solidFill>
            </a:endParaRPr>
          </a:p>
        </p:txBody>
      </p:sp>
      <p:pic>
        <p:nvPicPr>
          <p:cNvPr id="7" name="Picture 6"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6878806"/>
          </a:xfrm>
          <a:prstGeom prst="rect">
            <a:avLst/>
          </a:prstGeom>
          <a:noFill/>
        </p:spPr>
        <p:txBody>
          <a:bodyPr wrap="square" rtlCol="0">
            <a:spAutoFit/>
          </a:bodyPr>
          <a:lstStyle/>
          <a:p>
            <a:r>
              <a:rPr lang="en-US" sz="3600" b="1" dirty="0" smtClean="0">
                <a:solidFill>
                  <a:srgbClr val="FFFF00"/>
                </a:solidFill>
              </a:rPr>
              <a:t>Our response is to suffer for righteousness...</a:t>
            </a:r>
          </a:p>
          <a:p>
            <a:pPr marL="2743200" indent="-228600">
              <a:spcBef>
                <a:spcPts val="1800"/>
              </a:spcBef>
              <a:buFont typeface="Calibri" pitchFamily="34" charset="0"/>
              <a:buChar char="†"/>
            </a:pPr>
            <a:r>
              <a:rPr lang="en-US" sz="3600" b="1" dirty="0" smtClean="0">
                <a:solidFill>
                  <a:schemeClr val="bg1"/>
                </a:solidFill>
              </a:rPr>
              <a:t>We set all our hope on Christ’s deliverance, try to become holy, respect God, love each other, and seek spiritual nourishment from God [1.13-2.3].</a:t>
            </a:r>
          </a:p>
          <a:p>
            <a:pPr marL="2743200" indent="-228600">
              <a:spcBef>
                <a:spcPts val="1800"/>
              </a:spcBef>
              <a:buFont typeface="Calibri" pitchFamily="34" charset="0"/>
              <a:buChar char="†"/>
            </a:pPr>
            <a:r>
              <a:rPr lang="en-US" sz="3600" b="1" dirty="0" smtClean="0">
                <a:solidFill>
                  <a:schemeClr val="bg1"/>
                </a:solidFill>
              </a:rPr>
              <a:t>We are slaves of God, citizens of Heaven living here [1.17; 2.16].</a:t>
            </a:r>
          </a:p>
          <a:p>
            <a:pPr marL="2743200" indent="-228600">
              <a:spcBef>
                <a:spcPts val="1800"/>
              </a:spcBef>
              <a:buFont typeface="Calibri" pitchFamily="34" charset="0"/>
              <a:buChar char="†"/>
            </a:pPr>
            <a:r>
              <a:rPr lang="en-US" sz="3600" b="1" dirty="0" smtClean="0">
                <a:solidFill>
                  <a:schemeClr val="bg1"/>
                </a:solidFill>
              </a:rPr>
              <a:t>We do what is right even if it brings suffering, to glorify God [2.11, 15].</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6555641"/>
          </a:xfrm>
          <a:prstGeom prst="rect">
            <a:avLst/>
          </a:prstGeom>
          <a:noFill/>
        </p:spPr>
        <p:txBody>
          <a:bodyPr wrap="square" rtlCol="0">
            <a:spAutoFit/>
          </a:bodyPr>
          <a:lstStyle/>
          <a:p>
            <a:r>
              <a:rPr lang="en-US" sz="3600" b="1" dirty="0" smtClean="0">
                <a:solidFill>
                  <a:srgbClr val="FFFF00"/>
                </a:solidFill>
              </a:rPr>
              <a:t>We are God’s people!</a:t>
            </a:r>
          </a:p>
          <a:p>
            <a:pPr marL="2743200" indent="-228600">
              <a:spcBef>
                <a:spcPts val="2400"/>
              </a:spcBef>
              <a:buFont typeface="Calibri" pitchFamily="34" charset="0"/>
              <a:buChar char="†"/>
            </a:pPr>
            <a:r>
              <a:rPr lang="en-US" sz="3600" b="1" dirty="0" smtClean="0">
                <a:solidFill>
                  <a:schemeClr val="bg1"/>
                </a:solidFill>
              </a:rPr>
              <a:t>God is building us into a community of holy priests offering spiritual sacrifices [2.5].</a:t>
            </a:r>
          </a:p>
          <a:p>
            <a:pPr marL="2743200" indent="-228600">
              <a:spcBef>
                <a:spcPts val="2400"/>
              </a:spcBef>
              <a:buFont typeface="Calibri" pitchFamily="34" charset="0"/>
              <a:buChar char="†"/>
            </a:pPr>
            <a:r>
              <a:rPr lang="en-US" sz="3600" b="1" dirty="0" smtClean="0">
                <a:solidFill>
                  <a:schemeClr val="bg1"/>
                </a:solidFill>
              </a:rPr>
              <a:t>God is building us into a multi-ethnic people who will shout his praises to the world [2.9].</a:t>
            </a:r>
          </a:p>
          <a:p>
            <a:pPr marL="2743200" indent="-228600">
              <a:spcBef>
                <a:spcPts val="2400"/>
              </a:spcBef>
              <a:buFont typeface="Calibri" pitchFamily="34" charset="0"/>
              <a:buChar char="†"/>
            </a:pPr>
            <a:r>
              <a:rPr lang="en-US" sz="3600" b="1" dirty="0" smtClean="0">
                <a:solidFill>
                  <a:schemeClr val="bg1"/>
                </a:solidFill>
              </a:rPr>
              <a:t>God desires us to always be ready to explain our hope [3.15].</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0" y="0"/>
            <a:ext cx="9144000" cy="5847755"/>
          </a:xfrm>
          <a:prstGeom prst="rect">
            <a:avLst/>
          </a:prstGeom>
          <a:noFill/>
        </p:spPr>
        <p:txBody>
          <a:bodyPr wrap="square" rtlCol="0">
            <a:spAutoFit/>
          </a:bodyPr>
          <a:lstStyle/>
          <a:p>
            <a:r>
              <a:rPr lang="en-US" sz="3600" b="1" dirty="0" smtClean="0">
                <a:solidFill>
                  <a:srgbClr val="FFFF00"/>
                </a:solidFill>
              </a:rPr>
              <a:t>We follow Christ though it leads to suffering.</a:t>
            </a:r>
          </a:p>
          <a:p>
            <a:pPr marL="2743200" indent="-228600">
              <a:spcBef>
                <a:spcPts val="3000"/>
              </a:spcBef>
              <a:buFont typeface="Calibri" pitchFamily="34" charset="0"/>
              <a:buChar char="†"/>
            </a:pPr>
            <a:r>
              <a:rPr lang="en-US" sz="3600" b="1" dirty="0" smtClean="0">
                <a:solidFill>
                  <a:schemeClr val="bg1"/>
                </a:solidFill>
              </a:rPr>
              <a:t>Christ had to go through suffering and death to get to resurrection and glory from God [3.18].</a:t>
            </a:r>
          </a:p>
          <a:p>
            <a:pPr marL="2743200" indent="-228600">
              <a:spcBef>
                <a:spcPts val="3000"/>
              </a:spcBef>
              <a:buFont typeface="Calibri" pitchFamily="34" charset="0"/>
              <a:buChar char="†"/>
            </a:pPr>
            <a:r>
              <a:rPr lang="en-US" sz="3600" b="1" dirty="0" smtClean="0">
                <a:solidFill>
                  <a:schemeClr val="bg1"/>
                </a:solidFill>
              </a:rPr>
              <a:t>As we follow Christ, we will suffer and die, but we know this leads to our resurrection and inheritance from God [3.17-18].</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b="3750"/>
          <a:stretch>
            <a:fillRect/>
          </a:stretch>
        </p:blipFill>
        <p:spPr>
          <a:xfrm>
            <a:off x="0" y="533400"/>
            <a:ext cx="2514600" cy="6305430"/>
          </a:xfrm>
          <a:prstGeom prst="rect">
            <a:avLst/>
          </a:prstGeom>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740307"/>
          </a:xfrm>
          <a:prstGeom prst="rect">
            <a:avLst/>
          </a:prstGeom>
          <a:noFill/>
        </p:spPr>
        <p:txBody>
          <a:bodyPr wrap="square" rtlCol="0">
            <a:spAutoFit/>
          </a:bodyPr>
          <a:lstStyle/>
          <a:p>
            <a:r>
              <a:rPr lang="en-US" sz="3600" b="1" dirty="0" smtClean="0"/>
              <a:t>1 Peter 4.12-13 NET   </a:t>
            </a:r>
          </a:p>
          <a:p>
            <a:endParaRPr lang="en-US" sz="2000" b="1" dirty="0" smtClean="0"/>
          </a:p>
          <a:p>
            <a:r>
              <a:rPr lang="en-US" sz="3600" b="1" dirty="0" smtClean="0">
                <a:solidFill>
                  <a:schemeClr val="bg1"/>
                </a:solidFill>
              </a:rPr>
              <a:t>Dear friends, </a:t>
            </a:r>
            <a:r>
              <a:rPr lang="en-US" sz="3600" b="1" dirty="0" smtClean="0">
                <a:solidFill>
                  <a:srgbClr val="FFFF00"/>
                </a:solidFill>
              </a:rPr>
              <a:t>do not be astonished that a </a:t>
            </a:r>
            <a:r>
              <a:rPr lang="en-US" sz="3600" b="1" u="sng" dirty="0" smtClean="0">
                <a:solidFill>
                  <a:srgbClr val="FFFF00"/>
                </a:solidFill>
              </a:rPr>
              <a:t>trial by fire </a:t>
            </a:r>
            <a:r>
              <a:rPr lang="en-US" sz="3600" b="1" dirty="0" smtClean="0">
                <a:solidFill>
                  <a:srgbClr val="FFFF00"/>
                </a:solidFill>
              </a:rPr>
              <a:t>is occurring among you, as though something strange were happening to you</a:t>
            </a:r>
            <a:r>
              <a:rPr lang="en-US" sz="3600" b="1" dirty="0" smtClean="0">
                <a:solidFill>
                  <a:schemeClr val="bg1"/>
                </a:solidFill>
              </a:rPr>
              <a:t>.  </a:t>
            </a:r>
            <a:r>
              <a:rPr lang="en-US" sz="3600" b="1" baseline="30000" dirty="0" smtClean="0">
                <a:solidFill>
                  <a:schemeClr val="bg1"/>
                </a:solidFill>
              </a:rPr>
              <a:t>13</a:t>
            </a:r>
            <a:r>
              <a:rPr lang="en-US" sz="3600" b="1" dirty="0" smtClean="0">
                <a:solidFill>
                  <a:schemeClr val="bg1"/>
                </a:solidFill>
              </a:rPr>
              <a:t>But rejoice in the degree that you have shared in the sufferings of Christ, so that when his glory is revealed you may also rejoice and be glad.</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667000" y="0"/>
            <a:ext cx="6477000" cy="6740307"/>
          </a:xfrm>
          <a:prstGeom prst="rect">
            <a:avLst/>
          </a:prstGeom>
          <a:noFill/>
        </p:spPr>
        <p:txBody>
          <a:bodyPr wrap="square" rtlCol="0">
            <a:spAutoFit/>
          </a:bodyPr>
          <a:lstStyle/>
          <a:p>
            <a:r>
              <a:rPr lang="en-US" sz="3600" b="1" dirty="0" smtClean="0"/>
              <a:t>1 Peter 4.12-13 NET   </a:t>
            </a:r>
          </a:p>
          <a:p>
            <a:endParaRPr lang="en-US" sz="2000" b="1" dirty="0" smtClean="0"/>
          </a:p>
          <a:p>
            <a:r>
              <a:rPr lang="en-US" sz="3600" b="1" dirty="0" smtClean="0">
                <a:solidFill>
                  <a:schemeClr val="bg1"/>
                </a:solidFill>
              </a:rPr>
              <a:t>Dear friends, do not be astonished that a </a:t>
            </a:r>
            <a:r>
              <a:rPr lang="en-US" sz="3600" b="1" u="sng" dirty="0" smtClean="0">
                <a:solidFill>
                  <a:schemeClr val="bg1"/>
                </a:solidFill>
              </a:rPr>
              <a:t>trial by fire </a:t>
            </a:r>
            <a:r>
              <a:rPr lang="en-US" sz="3600" b="1" dirty="0" smtClean="0">
                <a:solidFill>
                  <a:schemeClr val="bg1"/>
                </a:solidFill>
              </a:rPr>
              <a:t>is occurring among you, as though something strange were happening to you.  </a:t>
            </a:r>
            <a:r>
              <a:rPr lang="en-US" sz="3600" b="1" baseline="30000" dirty="0" smtClean="0">
                <a:solidFill>
                  <a:srgbClr val="FFFF00"/>
                </a:solidFill>
              </a:rPr>
              <a:t>13</a:t>
            </a:r>
            <a:r>
              <a:rPr lang="en-US" sz="3600" b="1" dirty="0" smtClean="0">
                <a:solidFill>
                  <a:srgbClr val="FFFF00"/>
                </a:solidFill>
              </a:rPr>
              <a:t>But rejoice in the degree that you have shared in the sufferings of Christ, so that when his glory is revealed you may also rejoice and be glad</a:t>
            </a:r>
            <a:r>
              <a:rPr lang="en-US" sz="3600" b="1" dirty="0" smtClean="0">
                <a:solidFill>
                  <a:schemeClr val="bg1"/>
                </a:solidFill>
              </a:rPr>
              <a:t>.</a:t>
            </a:r>
            <a:endParaRPr lang="en-US" sz="3600" b="1" dirty="0">
              <a:solidFill>
                <a:schemeClr val="bg1"/>
              </a:solidFill>
            </a:endParaRPr>
          </a:p>
        </p:txBody>
      </p:sp>
      <p:pic>
        <p:nvPicPr>
          <p:cNvPr id="6" name="Picture 5" descr="crucifixion by tissot.jpg"/>
          <p:cNvPicPr>
            <a:picLocks noChangeAspect="1"/>
          </p:cNvPicPr>
          <p:nvPr/>
        </p:nvPicPr>
        <p:blipFill>
          <a:blip r:embed="rId2" cstate="print"/>
          <a:srcRect l="23394" r="23394"/>
          <a:stretch>
            <a:fillRect/>
          </a:stretch>
        </p:blipFill>
        <p:spPr>
          <a:xfrm>
            <a:off x="-1" y="0"/>
            <a:ext cx="2632403" cy="6858000"/>
          </a:xfrm>
          <a:prstGeom prst="rect">
            <a:avLst/>
          </a:prstGeom>
        </p:spPr>
      </p:pic>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942</Words>
  <Application>Microsoft Office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34</cp:revision>
  <dcterms:created xsi:type="dcterms:W3CDTF">2013-08-21T12:59:14Z</dcterms:created>
  <dcterms:modified xsi:type="dcterms:W3CDTF">2013-08-27T13:08:30Z</dcterms:modified>
</cp:coreProperties>
</file>